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4"/>
  </p:notesMasterIdLst>
  <p:sldIdLst>
    <p:sldId id="256" r:id="rId2"/>
    <p:sldId id="257" r:id="rId3"/>
    <p:sldId id="404" r:id="rId4"/>
    <p:sldId id="414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260" r:id="rId13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F7"/>
    <a:srgbClr val="F11C84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704"/>
  </p:normalViewPr>
  <p:slideViewPr>
    <p:cSldViewPr snapToGrid="0" snapToObjects="1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05/09/2023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8319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8052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1238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96791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82896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72775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18323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5719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2584B28-0984-4D96-8F89-1ECC5D1F796D}"/>
              </a:ext>
            </a:extLst>
          </p:cNvPr>
          <p:cNvGrpSpPr/>
          <p:nvPr userDrawn="1"/>
        </p:nvGrpSpPr>
        <p:grpSpPr>
          <a:xfrm>
            <a:off x="0" y="667512"/>
            <a:ext cx="12192000" cy="0"/>
            <a:chOff x="0" y="667512"/>
            <a:chExt cx="12192000" cy="0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3C56F9F6-B597-4CDC-972D-CDAA098E3663}"/>
                </a:ext>
              </a:extLst>
            </p:cNvPr>
            <p:cNvCxnSpPr/>
            <p:nvPr userDrawn="1"/>
          </p:nvCxnSpPr>
          <p:spPr>
            <a:xfrm>
              <a:off x="0" y="667512"/>
              <a:ext cx="12192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8A74D60D-DC49-4A83-BBD7-D8BCCD6A8DBC}"/>
                </a:ext>
              </a:extLst>
            </p:cNvPr>
            <p:cNvCxnSpPr/>
            <p:nvPr userDrawn="1"/>
          </p:nvCxnSpPr>
          <p:spPr>
            <a:xfrm>
              <a:off x="338328" y="667512"/>
              <a:ext cx="530352" cy="0"/>
            </a:xfrm>
            <a:prstGeom prst="line">
              <a:avLst/>
            </a:prstGeom>
            <a:ln w="38100" cap="rnd">
              <a:solidFill>
                <a:srgbClr val="027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CDBB653B-A589-4117-BB1F-00D1AB13DD5E}"/>
              </a:ext>
            </a:extLst>
          </p:cNvPr>
          <p:cNvSpPr txBox="1">
            <a:spLocks/>
          </p:cNvSpPr>
          <p:nvPr userDrawn="1"/>
        </p:nvSpPr>
        <p:spPr>
          <a:xfrm>
            <a:off x="11721775" y="6603877"/>
            <a:ext cx="340617" cy="216023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fld id="{44762B40-E1D2-4200-BEA9-B6D254B3505B}" type="slidenum">
              <a:rPr lang="ko-KR" altLang="en-US" sz="1100" b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Light" panose="00000300000000000000" pitchFamily="2" charset="-127"/>
              </a:rPr>
              <a:pPr algn="ctr">
                <a:lnSpc>
                  <a:spcPct val="100000"/>
                </a:lnSpc>
              </a:pPr>
              <a:t>‹#›</a:t>
            </a:fld>
            <a:endParaRPr lang="ko-KR" altLang="en-US" sz="1100" b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BD3C04-E724-4B64-AEDA-449AF08EA689}"/>
              </a:ext>
            </a:extLst>
          </p:cNvPr>
          <p:cNvSpPr txBox="1"/>
          <p:nvPr userDrawn="1"/>
        </p:nvSpPr>
        <p:spPr>
          <a:xfrm>
            <a:off x="10228255" y="6542901"/>
            <a:ext cx="149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A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ll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L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ife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T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echnology</a:t>
            </a:r>
            <a:endParaRPr lang="ko-KR" altLang="en-US" sz="12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15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emf"/><Relationship Id="rId9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069511"/>
            <a:ext cx="11626790" cy="1810752"/>
          </a:xfrm>
        </p:spPr>
        <p:txBody>
          <a:bodyPr/>
          <a:lstStyle/>
          <a:p>
            <a:r>
              <a:rPr lang="en-US" altLang="ko-KR" sz="4000" dirty="0"/>
              <a:t>[ALT]</a:t>
            </a:r>
          </a:p>
          <a:p>
            <a:r>
              <a:rPr lang="en-US" altLang="ko-KR" sz="3200" dirty="0"/>
              <a:t>Smart3 VE Consideration items</a:t>
            </a:r>
          </a:p>
          <a:p>
            <a:r>
              <a:rPr lang="en-US" altLang="ko-KR" sz="3200" dirty="0"/>
              <a:t>(Components changing)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ko-KR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2023.04.26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153427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Version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Date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Description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Owner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1.0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2023/04/26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1</a:t>
                      </a:r>
                      <a:r>
                        <a:rPr lang="en-US" altLang="ko-KR" sz="12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200" dirty="0">
                          <a:latin typeface="+mn-lt"/>
                        </a:rPr>
                        <a:t> Draft version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ko-KR" dirty="0"/>
              <a:t>Each item’s 2</a:t>
            </a:r>
            <a:r>
              <a:rPr kumimoji="1" lang="en-US" altLang="ko-KR" baseline="30000" dirty="0"/>
              <a:t>nd</a:t>
            </a:r>
            <a:r>
              <a:rPr kumimoji="1" lang="en-US" altLang="ko-KR" dirty="0"/>
              <a:t> Source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1512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Front I/O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797797"/>
              </p:ext>
            </p:extLst>
          </p:nvPr>
        </p:nvGraphicFramePr>
        <p:xfrm>
          <a:off x="465992" y="892072"/>
          <a:ext cx="11171825" cy="17519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IR Sensor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TSOP75338TR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Vishay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U402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AO-R123C6E-SS(S)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IR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LED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19-137/R6GHBHC-C01/2T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Everlight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LD1301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LG-197GBR-CT-3C2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LIGITEK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910352"/>
                  </a:ext>
                </a:extLst>
              </a:tr>
            </a:tbl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9A2A22EF-7E03-2C53-6F6F-147E80BDB9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394702"/>
              </p:ext>
            </p:extLst>
          </p:nvPr>
        </p:nvGraphicFramePr>
        <p:xfrm>
          <a:off x="7855528" y="1757973"/>
          <a:ext cx="623455" cy="5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5528" y="1757973"/>
                        <a:ext cx="623455" cy="549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67DD8ECC-67F9-5FFE-1759-CD17779A94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7423908"/>
              </p:ext>
            </p:extLst>
          </p:nvPr>
        </p:nvGraphicFramePr>
        <p:xfrm>
          <a:off x="7855527" y="2217738"/>
          <a:ext cx="623455" cy="5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55527" y="2217738"/>
                        <a:ext cx="623455" cy="549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52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Power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323637"/>
              </p:ext>
            </p:extLst>
          </p:nvPr>
        </p:nvGraphicFramePr>
        <p:xfrm>
          <a:off x="465992" y="892072"/>
          <a:ext cx="11171825" cy="22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DC/DC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AP61302Z6-7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Diodes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U301, U302, U304, U305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BCT12569EYT-TR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EMI/EMC</a:t>
                      </a:r>
                    </a:p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test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LDO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TPL740F18-5TR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U303, U306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BCT2211EUK18-TR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Power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LDO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TPL740F25-5TR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U307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BCT2211EUK25-TR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Power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720807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E59BAC6E-F4E9-1362-F816-B717BBDE68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29720"/>
              </p:ext>
            </p:extLst>
          </p:nvPr>
        </p:nvGraphicFramePr>
        <p:xfrm>
          <a:off x="7869381" y="1753529"/>
          <a:ext cx="575954" cy="50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69381" y="1753529"/>
                        <a:ext cx="575954" cy="507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6B2BEFC4-790B-4FA6-6795-AED4762F4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893169"/>
              </p:ext>
            </p:extLst>
          </p:nvPr>
        </p:nvGraphicFramePr>
        <p:xfrm>
          <a:off x="7869381" y="2209822"/>
          <a:ext cx="575954" cy="50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69381" y="2209822"/>
                        <a:ext cx="575954" cy="507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B27F43AB-7A59-AC71-A46F-B5A406AA05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78379"/>
              </p:ext>
            </p:extLst>
          </p:nvPr>
        </p:nvGraphicFramePr>
        <p:xfrm>
          <a:off x="7869381" y="2666114"/>
          <a:ext cx="575955" cy="50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69381" y="2666114"/>
                        <a:ext cx="575955" cy="507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480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IC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871409"/>
              </p:ext>
            </p:extLst>
          </p:nvPr>
        </p:nvGraphicFramePr>
        <p:xfrm>
          <a:off x="465992" y="892072"/>
          <a:ext cx="11171825" cy="1754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Reset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TPV809S-3TR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SGM809B-SXN3G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SGMicro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timing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USB Power S/W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FP6861E-A1S6CTR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Fitipower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U902, U1401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ET2016B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ETek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USB Power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D84231B7-F728-23BB-1982-5BDE95682F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3096"/>
              </p:ext>
            </p:extLst>
          </p:nvPr>
        </p:nvGraphicFramePr>
        <p:xfrm>
          <a:off x="7934696" y="1765403"/>
          <a:ext cx="611579" cy="53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34696" y="1765403"/>
                        <a:ext cx="611579" cy="53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FEB90304-89BB-5BD1-5F55-DE5CB6A06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771377"/>
              </p:ext>
            </p:extLst>
          </p:nvPr>
        </p:nvGraphicFramePr>
        <p:xfrm>
          <a:off x="7934695" y="2217738"/>
          <a:ext cx="611579" cy="53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34695" y="2217738"/>
                        <a:ext cx="611579" cy="53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5120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337054"/>
              </p:ext>
            </p:extLst>
          </p:nvPr>
        </p:nvGraphicFramePr>
        <p:xfrm>
          <a:off x="465992" y="892072"/>
          <a:ext cx="11171825" cy="22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RJ-45 Connector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JMP1N01-RA117-4F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Foxconn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J801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10221188C097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USB3.0 Connector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UEA3119C-4FB1-4F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Foxconn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J901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10312209F021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HDMI Connector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QJ51191-LFB4-7F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Foxconn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J1401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A111922-D-01-R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0AD75D1B-5B0C-D5EB-C1E4-13A4CDE5AE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272605"/>
              </p:ext>
            </p:extLst>
          </p:nvPr>
        </p:nvGraphicFramePr>
        <p:xfrm>
          <a:off x="7841674" y="1749571"/>
          <a:ext cx="651162" cy="57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41674" y="1749571"/>
                        <a:ext cx="651162" cy="57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E8A71CB6-F1CC-1060-13DC-A6A5BFB58D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615808"/>
              </p:ext>
            </p:extLst>
          </p:nvPr>
        </p:nvGraphicFramePr>
        <p:xfrm>
          <a:off x="7841674" y="2209983"/>
          <a:ext cx="651162" cy="57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41674" y="2209983"/>
                        <a:ext cx="651162" cy="57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5FE68E6C-22D2-1A57-3E81-F779623F29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501260"/>
              </p:ext>
            </p:extLst>
          </p:nvPr>
        </p:nvGraphicFramePr>
        <p:xfrm>
          <a:off x="7874330" y="2660012"/>
          <a:ext cx="618506" cy="54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74330" y="2660012"/>
                        <a:ext cx="618506" cy="54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99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Crystal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42233"/>
              </p:ext>
            </p:extLst>
          </p:nvPr>
        </p:nvGraphicFramePr>
        <p:xfrm>
          <a:off x="465992" y="892072"/>
          <a:ext cx="11171825" cy="22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X-</a:t>
                      </a:r>
                      <a:r>
                        <a:rPr lang="en-US" altLang="ko-KR" sz="1100" b="1" u="none" strike="noStrike" dirty="0" err="1">
                          <a:effectLst/>
                        </a:rPr>
                        <a:t>tal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E3SB24E00005JE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Hosonic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Y401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FTX24.000M12SM3S-30/50SFZ 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Chip Sun Tech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matching test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E3SB25.0000F18G11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Hosonic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Y801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FTX25.000M8SM3S-50SFZ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X-tal matching test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8Z20072001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TXC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Y1001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FTX20.000M8R2SM3S-30SFZ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tal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matching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2B81F40-3CFA-50BF-8FF1-9FADBB1AE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506326"/>
              </p:ext>
            </p:extLst>
          </p:nvPr>
        </p:nvGraphicFramePr>
        <p:xfrm>
          <a:off x="8102930" y="1757491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02930" y="1757491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1D3806ED-A64E-0209-BA33-94EF562439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57411"/>
              </p:ext>
            </p:extLst>
          </p:nvPr>
        </p:nvGraphicFramePr>
        <p:xfrm>
          <a:off x="8102930" y="2212979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02930" y="2212979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AB3133D2-A54F-31F1-410E-96C803213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798434"/>
              </p:ext>
            </p:extLst>
          </p:nvPr>
        </p:nvGraphicFramePr>
        <p:xfrm>
          <a:off x="8102929" y="2668467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02929" y="2668467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670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Inductor/Bead/CM Filter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005631"/>
              </p:ext>
            </p:extLst>
          </p:nvPr>
        </p:nvGraphicFramePr>
        <p:xfrm>
          <a:off x="465992" y="892072"/>
          <a:ext cx="11171825" cy="266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Inductor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DFE252010F-2R2M#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Murata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L301, L302, L303, L304, L801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SWIPP252012-2R2 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Todaisu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Inductor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BLM15AG121SN1J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Murata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L1001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MHC1005S121MBP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Inpaq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Chip bead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BBPY00160808121Y00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Maglayers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L305, L306, L307, L308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MHC1608S121NBP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Inpaq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Filters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MCU-201212H-900-E1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Maglayers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L901, L902, L903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ICMF212P900MFR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Innochips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608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CC3EB7A-5675-34B1-89AF-5BD65C3C91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032475"/>
              </p:ext>
            </p:extLst>
          </p:nvPr>
        </p:nvGraphicFramePr>
        <p:xfrm>
          <a:off x="7947000" y="1765403"/>
          <a:ext cx="632922" cy="558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7000" y="1765403"/>
                        <a:ext cx="632922" cy="558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3D79EC40-6D2C-581A-007A-70E1E02D20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643526"/>
              </p:ext>
            </p:extLst>
          </p:nvPr>
        </p:nvGraphicFramePr>
        <p:xfrm>
          <a:off x="7945231" y="2216257"/>
          <a:ext cx="597480" cy="526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45231" y="2216257"/>
                        <a:ext cx="597480" cy="526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A8328EEC-252E-5814-1C23-9F2876A58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877578"/>
              </p:ext>
            </p:extLst>
          </p:nvPr>
        </p:nvGraphicFramePr>
        <p:xfrm>
          <a:off x="7947000" y="2680523"/>
          <a:ext cx="597481" cy="52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3D79EC40-6D2C-581A-007A-70E1E02D20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47000" y="2680523"/>
                        <a:ext cx="597481" cy="526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B8EE8CB9-52D0-11B7-86B1-B0E0F5132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680662"/>
              </p:ext>
            </p:extLst>
          </p:nvPr>
        </p:nvGraphicFramePr>
        <p:xfrm>
          <a:off x="7927509" y="3118142"/>
          <a:ext cx="632923" cy="558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8" imgW="914511" imgH="806589" progId="Acrobat.Document.DC">
                  <p:embed/>
                </p:oleObj>
              </mc:Choice>
              <mc:Fallback>
                <p:oleObj name="Acrobat Document" showAsIcon="1" r:id="rId8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927509" y="3118142"/>
                        <a:ext cx="632923" cy="558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3045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ESD Protection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09713"/>
              </p:ext>
            </p:extLst>
          </p:nvPr>
        </p:nvGraphicFramePr>
        <p:xfrm>
          <a:off x="465992" y="892072"/>
          <a:ext cx="11171825" cy="266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ESD Protection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IP4283CZ10-TBA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Nexperia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U1402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BV-FK05U4CA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ESD Protection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AZ1065-06F.R7G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Amazing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D901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BV-FW05U6CA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Bencent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ESD Protection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Rclamp3331ZATFT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Semtech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D1102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ESD05D6BU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Varistor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TVM0G5R5M411R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Thinking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RV301, RV902, RV1401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ICVS0505481FR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Innochips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608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F972930-3B10-FA28-3DAA-9822643A3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02178"/>
              </p:ext>
            </p:extLst>
          </p:nvPr>
        </p:nvGraphicFramePr>
        <p:xfrm>
          <a:off x="7924800" y="1761445"/>
          <a:ext cx="599704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4800" y="1761445"/>
                        <a:ext cx="599704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46E903FD-E61C-A8FF-ED0B-8D62689728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326013"/>
              </p:ext>
            </p:extLst>
          </p:nvPr>
        </p:nvGraphicFramePr>
        <p:xfrm>
          <a:off x="7924800" y="2222661"/>
          <a:ext cx="599704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24800" y="2222661"/>
                        <a:ext cx="599704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614BA975-8C12-12C7-3375-F9AA226EA6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484587"/>
              </p:ext>
            </p:extLst>
          </p:nvPr>
        </p:nvGraphicFramePr>
        <p:xfrm>
          <a:off x="7899565" y="2656053"/>
          <a:ext cx="650174" cy="573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99565" y="2656053"/>
                        <a:ext cx="650174" cy="573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AABD0AB7-0797-01AB-30AA-761155E53D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83081"/>
              </p:ext>
            </p:extLst>
          </p:nvPr>
        </p:nvGraphicFramePr>
        <p:xfrm>
          <a:off x="7924799" y="3117270"/>
          <a:ext cx="599705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9" imgW="914511" imgH="806589" progId="Acrobat.Document.DC">
                  <p:embed/>
                </p:oleObj>
              </mc:Choice>
              <mc:Fallback>
                <p:oleObj name="Acrobat Document" showAsIcon="1" r:id="rId9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24799" y="3117270"/>
                        <a:ext cx="599705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179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Other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609158"/>
              </p:ext>
            </p:extLst>
          </p:nvPr>
        </p:nvGraphicFramePr>
        <p:xfrm>
          <a:off x="465992" y="892072"/>
          <a:ext cx="11171825" cy="22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Transformer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LG1P109RN LF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Bothhand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T801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PG18104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Ever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MMBT3904-7-F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Diodes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Q1001, Q1002, Q1003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MMBT3904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FET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DMN26D0UT-7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Diodes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Q1401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WM02N08L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Wayon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A28BD0AB-7187-25DF-94EC-87762B82DD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456542"/>
              </p:ext>
            </p:extLst>
          </p:nvPr>
        </p:nvGraphicFramePr>
        <p:xfrm>
          <a:off x="7901049" y="1749571"/>
          <a:ext cx="593767" cy="52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01049" y="1749571"/>
                        <a:ext cx="593767" cy="523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840F517C-F1AB-3130-C0B6-0E5BE31A90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996493"/>
              </p:ext>
            </p:extLst>
          </p:nvPr>
        </p:nvGraphicFramePr>
        <p:xfrm>
          <a:off x="7901049" y="2217738"/>
          <a:ext cx="623455" cy="5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01049" y="2217738"/>
                        <a:ext cx="623455" cy="549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97FBAA08-FC08-FFF5-B933-D6AB844273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888224"/>
              </p:ext>
            </p:extLst>
          </p:nvPr>
        </p:nvGraphicFramePr>
        <p:xfrm>
          <a:off x="7930737" y="2690153"/>
          <a:ext cx="593767" cy="523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30737" y="2690153"/>
                        <a:ext cx="593767" cy="523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387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1310152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68856</TotalTime>
  <Words>472</Words>
  <Application>Microsoft Office PowerPoint</Application>
  <PresentationFormat>와이드스크린</PresentationFormat>
  <Paragraphs>294</Paragraphs>
  <Slides>12</Slides>
  <Notes>8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KoPub돋움체 Bold</vt:lpstr>
      <vt:lpstr>KoPub돋움체 Light</vt:lpstr>
      <vt:lpstr>KoPub돋움체 Medium</vt:lpstr>
      <vt:lpstr>Arial</vt:lpstr>
      <vt:lpstr>Calibri</vt:lpstr>
      <vt:lpstr>ALT_A_Blue</vt:lpstr>
      <vt:lpstr>Acrobat Document</vt:lpstr>
      <vt:lpstr>Adobe Acrobat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성영 김</cp:lastModifiedBy>
  <cp:revision>805</cp:revision>
  <dcterms:created xsi:type="dcterms:W3CDTF">2020-05-27T03:07:51Z</dcterms:created>
  <dcterms:modified xsi:type="dcterms:W3CDTF">2023-05-10T00:53:13Z</dcterms:modified>
</cp:coreProperties>
</file>